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66" r:id="rId4"/>
    <p:sldId id="288" r:id="rId5"/>
    <p:sldId id="267" r:id="rId6"/>
    <p:sldId id="268" r:id="rId7"/>
    <p:sldId id="269" r:id="rId8"/>
    <p:sldId id="270" r:id="rId9"/>
    <p:sldId id="271" r:id="rId10"/>
    <p:sldId id="262" r:id="rId11"/>
    <p:sldId id="277" r:id="rId12"/>
    <p:sldId id="263" r:id="rId13"/>
    <p:sldId id="264" r:id="rId14"/>
    <p:sldId id="272" r:id="rId15"/>
    <p:sldId id="273" r:id="rId16"/>
    <p:sldId id="289" r:id="rId17"/>
    <p:sldId id="290" r:id="rId18"/>
    <p:sldId id="292" r:id="rId19"/>
    <p:sldId id="291" r:id="rId20"/>
    <p:sldId id="293" r:id="rId21"/>
    <p:sldId id="295" r:id="rId22"/>
    <p:sldId id="304" r:id="rId23"/>
    <p:sldId id="302" r:id="rId24"/>
    <p:sldId id="297" r:id="rId25"/>
    <p:sldId id="298" r:id="rId26"/>
    <p:sldId id="303" r:id="rId27"/>
    <p:sldId id="299" r:id="rId28"/>
    <p:sldId id="282" r:id="rId29"/>
    <p:sldId id="286" r:id="rId30"/>
    <p:sldId id="305" r:id="rId31"/>
    <p:sldId id="306" r:id="rId32"/>
    <p:sldId id="308" r:id="rId33"/>
    <p:sldId id="309" r:id="rId34"/>
    <p:sldId id="310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>
        <p:scale>
          <a:sx n="66" d="100"/>
          <a:sy n="66" d="100"/>
        </p:scale>
        <p:origin x="-142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206FE-854C-4E6B-83E8-6883914DC8F7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1EF92-7EE9-431B-B01B-7DFD9BF8C20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9701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1EF92-7EE9-431B-B01B-7DFD9BF8C20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7135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1EF92-7EE9-431B-B01B-7DFD9BF8C20A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176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51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313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479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616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409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08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4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16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71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4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045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C421C-163F-4C4D-948D-FBFDEE3B3398}" type="datetimeFigureOut">
              <a:rPr lang="ko-KR" altLang="en-US" smtClean="0"/>
              <a:t>2015-02-11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E3962-FCFA-40B2-B71B-DC26A16E57A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67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>Current Issues for Mathematics Curriculum Reform</a:t>
            </a:r>
            <a:r>
              <a:rPr lang="ko-KR" altLang="en-US" dirty="0" smtClean="0"/>
              <a:t> </a:t>
            </a:r>
            <a:r>
              <a:rPr lang="en-US" altLang="ko-KR" dirty="0" smtClean="0"/>
              <a:t>in Korea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281808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dirty="0" err="1" smtClean="0"/>
              <a:t>Hee-chan</a:t>
            </a:r>
            <a:r>
              <a:rPr lang="en-US" altLang="ko-KR" dirty="0" smtClean="0"/>
              <a:t> Lew</a:t>
            </a:r>
          </a:p>
          <a:p>
            <a:r>
              <a:rPr lang="en-US" altLang="ko-KR" dirty="0" smtClean="0"/>
              <a:t>Korea National </a:t>
            </a:r>
            <a:r>
              <a:rPr lang="en-US" altLang="ko-KR" dirty="0" smtClean="0"/>
              <a:t>University of</a:t>
            </a:r>
            <a:r>
              <a:rPr lang="ko-KR" altLang="en-US" dirty="0" smtClean="0"/>
              <a:t> </a:t>
            </a:r>
            <a:r>
              <a:rPr lang="en-US" altLang="ko-KR" smtClean="0"/>
              <a:t>Education</a:t>
            </a:r>
            <a:endParaRPr lang="en-US" altLang="ko-KR" dirty="0" smtClean="0"/>
          </a:p>
          <a:p>
            <a:r>
              <a:rPr lang="en-US" altLang="ko-KR" dirty="0" smtClean="0"/>
              <a:t>APEC Tsukuba Conference</a:t>
            </a:r>
          </a:p>
          <a:p>
            <a:r>
              <a:rPr lang="en-US" altLang="ko-KR" dirty="0" smtClean="0"/>
              <a:t>Tokyo</a:t>
            </a:r>
          </a:p>
          <a:p>
            <a:r>
              <a:rPr lang="en-US" altLang="ko-KR" dirty="0" smtClean="0"/>
              <a:t>2015.2.11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05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The 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curriculum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ko-KR" dirty="0"/>
              <a:t>In the 7th mathematics curriculum, students were </a:t>
            </a:r>
            <a:r>
              <a:rPr lang="en-US" altLang="ko-KR" dirty="0" smtClean="0"/>
              <a:t>expected:</a:t>
            </a:r>
          </a:p>
          <a:p>
            <a:pPr lvl="1"/>
            <a:r>
              <a:rPr lang="en-US" altLang="ko-KR" dirty="0" smtClean="0"/>
              <a:t>to </a:t>
            </a:r>
            <a:r>
              <a:rPr lang="en-US" altLang="ko-KR" dirty="0"/>
              <a:t>be able to mathematically organize real world phenomena, </a:t>
            </a:r>
            <a:r>
              <a:rPr lang="en-US" altLang="ko-KR" dirty="0" smtClean="0"/>
              <a:t>(</a:t>
            </a:r>
            <a:r>
              <a:rPr lang="en-US" altLang="ko-KR" dirty="0" smtClean="0">
                <a:solidFill>
                  <a:srgbClr val="00B050"/>
                </a:solidFill>
              </a:rPr>
              <a:t>application &amp; modeling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dirty="0" smtClean="0"/>
              <a:t>to understand </a:t>
            </a:r>
            <a:r>
              <a:rPr lang="en-US" altLang="ko-KR" dirty="0"/>
              <a:t>mathematical relations of concepts and principles by the process of abstraction based on their own concrete operations, </a:t>
            </a:r>
            <a:r>
              <a:rPr lang="en-US" altLang="ko-KR" dirty="0" smtClean="0"/>
              <a:t>(</a:t>
            </a:r>
            <a:r>
              <a:rPr lang="en-US" altLang="ko-KR" dirty="0" smtClean="0">
                <a:solidFill>
                  <a:srgbClr val="00B050"/>
                </a:solidFill>
              </a:rPr>
              <a:t>understanding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dirty="0" smtClean="0"/>
              <a:t>to </a:t>
            </a:r>
            <a:r>
              <a:rPr lang="en-US" altLang="ko-KR" dirty="0"/>
              <a:t>promote mathematical reasoning abilities by way of solving various problems using mathematical knowledge and skills they have already acquired, and </a:t>
            </a:r>
            <a:r>
              <a:rPr lang="en-US" altLang="ko-KR" dirty="0" smtClean="0"/>
              <a:t>(</a:t>
            </a:r>
            <a:r>
              <a:rPr lang="en-US" altLang="ko-KR" dirty="0" smtClean="0">
                <a:solidFill>
                  <a:srgbClr val="00B050"/>
                </a:solidFill>
              </a:rPr>
              <a:t>reasoning &amp; problem solving</a:t>
            </a:r>
            <a:r>
              <a:rPr lang="en-US" altLang="ko-KR" dirty="0" smtClean="0"/>
              <a:t>)</a:t>
            </a:r>
          </a:p>
          <a:p>
            <a:pPr lvl="1"/>
            <a:r>
              <a:rPr lang="en-US" altLang="ko-KR" dirty="0" smtClean="0"/>
              <a:t>Finally, </a:t>
            </a:r>
            <a:r>
              <a:rPr lang="en-US" altLang="ko-KR" dirty="0"/>
              <a:t>to acquire a positive attitude toward </a:t>
            </a:r>
            <a:r>
              <a:rPr lang="en-US" altLang="ko-KR" dirty="0" smtClean="0"/>
              <a:t>mathematics (</a:t>
            </a:r>
            <a:r>
              <a:rPr lang="en-US" altLang="ko-KR" dirty="0" smtClean="0">
                <a:solidFill>
                  <a:srgbClr val="00B050"/>
                </a:solidFill>
              </a:rPr>
              <a:t>attitude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589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Curriculum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MOE decided not to use numbers to indicate the order of the curriculum revision like 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, 2</a:t>
            </a:r>
            <a:r>
              <a:rPr lang="en-US" altLang="ko-KR" baseline="30000" dirty="0" smtClean="0"/>
              <a:t>nd</a:t>
            </a:r>
            <a:r>
              <a:rPr lang="en-US" altLang="ko-KR" dirty="0" smtClean="0"/>
              <a:t>, 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Instead, MOE decided to use year numbers when the curriculum is revised.</a:t>
            </a:r>
          </a:p>
          <a:p>
            <a:r>
              <a:rPr lang="en-US" altLang="ko-KR" dirty="0" smtClean="0"/>
              <a:t>This represents self-confidence of MOE at that time that the 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curriculum is the last curriculum and the minor revision is enough for the future curricula.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44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Inconvenient Truth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However, traditionally</a:t>
            </a:r>
            <a:r>
              <a:rPr lang="en-US" altLang="ko-KR" dirty="0"/>
              <a:t>, the most serious problem in Korean mathematics education is that mathematics is considered as a mere tool subject for students to prepare for the college entrance </a:t>
            </a:r>
            <a:r>
              <a:rPr lang="en-US" altLang="ko-KR" dirty="0" smtClean="0"/>
              <a:t>examination.</a:t>
            </a:r>
          </a:p>
        </p:txBody>
      </p:sp>
    </p:spTree>
    <p:extLst>
      <p:ext uri="{BB962C8B-B14F-4D97-AF65-F5344CB8AC3E}">
        <p14:creationId xmlns:p14="http://schemas.microsoft.com/office/powerpoint/2010/main" val="33959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Math Culture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/>
              <a:t>Such emphasis on test preparation without internal motivation for learning has made it </a:t>
            </a:r>
            <a:r>
              <a:rPr lang="en-US" altLang="ko-KR" dirty="0">
                <a:solidFill>
                  <a:srgbClr val="00B050"/>
                </a:solidFill>
              </a:rPr>
              <a:t>difficult for students to obtain a real understanding </a:t>
            </a:r>
            <a:r>
              <a:rPr lang="en-US" altLang="ko-KR" dirty="0"/>
              <a:t>and to develop reasonable and productive thinking abilities. </a:t>
            </a:r>
            <a:endParaRPr lang="en-US" altLang="ko-KR" dirty="0" smtClean="0"/>
          </a:p>
          <a:p>
            <a:r>
              <a:rPr lang="en-US" altLang="ko-KR" dirty="0" smtClean="0"/>
              <a:t>It </a:t>
            </a:r>
            <a:r>
              <a:rPr lang="en-US" altLang="ko-KR" dirty="0"/>
              <a:t>demands students to mechanically accept undigested </a:t>
            </a:r>
            <a:r>
              <a:rPr lang="en-US" altLang="ko-KR" dirty="0" smtClean="0"/>
              <a:t>contents </a:t>
            </a:r>
            <a:r>
              <a:rPr lang="en-US" altLang="ko-KR" dirty="0"/>
              <a:t>organized around topics frequently appearing in the examination. </a:t>
            </a:r>
            <a:endParaRPr lang="en-US" altLang="ko-KR" dirty="0" smtClean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07237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Changing culture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ko-KR" dirty="0"/>
              <a:t>As a result, it has become almost impossible for students to nurture mathematical </a:t>
            </a:r>
            <a:r>
              <a:rPr lang="en-US" altLang="ko-KR" dirty="0" smtClean="0"/>
              <a:t>thinking and desirable mathematical attitude. </a:t>
            </a:r>
            <a:endParaRPr lang="en-US" altLang="ko-KR" dirty="0"/>
          </a:p>
          <a:p>
            <a:r>
              <a:rPr lang="en-US" altLang="ko-KR" dirty="0" smtClean="0"/>
              <a:t>This is a reason why almost of all students including high achievers dislike mathematics.</a:t>
            </a:r>
          </a:p>
          <a:p>
            <a:r>
              <a:rPr lang="en-US" altLang="ko-KR" dirty="0" smtClean="0"/>
              <a:t>Since 1997, Korean government has tried to change the culture toward focusing </a:t>
            </a:r>
            <a:r>
              <a:rPr lang="en-US" altLang="ko-KR" dirty="0" smtClean="0">
                <a:solidFill>
                  <a:srgbClr val="FF0000"/>
                </a:solidFill>
              </a:rPr>
              <a:t>mathematical attitude and interest as well as problem solving and modeling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5342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Key competencies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In addition, 21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century </a:t>
            </a:r>
            <a:r>
              <a:rPr lang="en-US" altLang="ko-KR" dirty="0"/>
              <a:t>future-oriented </a:t>
            </a:r>
            <a:r>
              <a:rPr lang="en-US" altLang="ko-KR" dirty="0" smtClean="0"/>
              <a:t>society requested students </a:t>
            </a:r>
            <a:r>
              <a:rPr lang="en-US" altLang="ko-KR" dirty="0"/>
              <a:t>become not only more </a:t>
            </a:r>
            <a:r>
              <a:rPr lang="en-US" altLang="ko-KR" dirty="0">
                <a:solidFill>
                  <a:srgbClr val="FF0000"/>
                </a:solidFill>
              </a:rPr>
              <a:t>creative</a:t>
            </a:r>
            <a:r>
              <a:rPr lang="en-US" altLang="ko-KR" dirty="0"/>
              <a:t> </a:t>
            </a:r>
            <a:r>
              <a:rPr lang="en-US" altLang="ko-KR" dirty="0" smtClean="0"/>
              <a:t>in </a:t>
            </a:r>
            <a:r>
              <a:rPr lang="en-US" altLang="ko-KR" dirty="0"/>
              <a:t>their work but also </a:t>
            </a:r>
            <a:r>
              <a:rPr lang="en-US" altLang="ko-KR" dirty="0" smtClean="0"/>
              <a:t>considerate </a:t>
            </a:r>
            <a:r>
              <a:rPr lang="en-US" altLang="ko-KR" dirty="0"/>
              <a:t>towards others and comply with the rules and order of the greater </a:t>
            </a:r>
            <a:r>
              <a:rPr lang="en-US" altLang="ko-KR" dirty="0" smtClean="0"/>
              <a:t>society: </a:t>
            </a:r>
            <a:r>
              <a:rPr lang="en-US" altLang="ko-KR" dirty="0">
                <a:solidFill>
                  <a:srgbClr val="FF0000"/>
                </a:solidFill>
              </a:rPr>
              <a:t>a good </a:t>
            </a:r>
            <a:r>
              <a:rPr lang="en-US" altLang="ko-KR" dirty="0" smtClean="0">
                <a:solidFill>
                  <a:srgbClr val="FF0000"/>
                </a:solidFill>
              </a:rPr>
              <a:t>personality.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Curriculum of 2011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 “</a:t>
            </a:r>
            <a:r>
              <a:rPr lang="en-US" altLang="ko-KR" dirty="0" smtClean="0"/>
              <a:t>Future-oriented” mathematics </a:t>
            </a:r>
            <a:r>
              <a:rPr lang="en-US" altLang="ko-KR" dirty="0"/>
              <a:t>curriculum </a:t>
            </a:r>
            <a:r>
              <a:rPr lang="en-US" altLang="ko-KR" dirty="0" smtClean="0"/>
              <a:t>of 2011 had the </a:t>
            </a:r>
            <a:r>
              <a:rPr lang="en-US" altLang="ko-KR" dirty="0"/>
              <a:t>aim of nurturing youth equipped with mathematical creativity and sound </a:t>
            </a:r>
            <a:r>
              <a:rPr lang="en-US" altLang="ko-KR" dirty="0" smtClean="0"/>
              <a:t>personality. </a:t>
            </a:r>
          </a:p>
        </p:txBody>
      </p:sp>
    </p:spTree>
    <p:extLst>
      <p:ext uri="{BB962C8B-B14F-4D97-AF65-F5344CB8AC3E}">
        <p14:creationId xmlns:p14="http://schemas.microsoft.com/office/powerpoint/2010/main" val="93537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2012 Policy for mathematics education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 </a:t>
            </a:r>
            <a:r>
              <a:rPr lang="en-US" altLang="ko-KR" dirty="0" smtClean="0"/>
              <a:t>MOE announced </a:t>
            </a:r>
            <a:r>
              <a:rPr lang="en-US" altLang="ko-KR" dirty="0"/>
              <a:t>a policy on advanced mathematics education on January in 2012. </a:t>
            </a:r>
            <a:endParaRPr lang="en-US" altLang="ko-KR" dirty="0" smtClean="0"/>
          </a:p>
          <a:p>
            <a:r>
              <a:rPr lang="en-US" altLang="ko-KR" dirty="0"/>
              <a:t>This is because Korean students had a low interest, value and confidence in mathematics even though ranking the highest grades at international mathematics tests.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6175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Key Point of 2015 curriculum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Making students more interesting, easier, more meaningful in mathematics!!</a:t>
            </a:r>
          </a:p>
          <a:p>
            <a:r>
              <a:rPr lang="en-US" altLang="ko-KR" dirty="0" smtClean="0"/>
              <a:t>How?</a:t>
            </a:r>
          </a:p>
          <a:p>
            <a:r>
              <a:rPr lang="en-US" altLang="ko-KR" dirty="0" smtClean="0"/>
              <a:t>Weakening of Difficult Contents: Proof</a:t>
            </a:r>
          </a:p>
          <a:p>
            <a:r>
              <a:rPr lang="en-US" altLang="ko-KR" dirty="0" smtClean="0"/>
              <a:t>Strengthening of Operation: Technology</a:t>
            </a:r>
          </a:p>
          <a:p>
            <a:r>
              <a:rPr lang="en-US" altLang="ko-KR" dirty="0" smtClean="0"/>
              <a:t>Reducing complex calculation</a:t>
            </a:r>
          </a:p>
          <a:p>
            <a:r>
              <a:rPr lang="en-US" altLang="ko-KR" dirty="0" smtClean="0"/>
              <a:t>Providing various mathematical tracks for various students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99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Weakening</a:t>
            </a:r>
            <a:r>
              <a:rPr lang="ko-KR" altLang="en-US" dirty="0" smtClean="0"/>
              <a:t> </a:t>
            </a:r>
            <a:r>
              <a:rPr lang="en-US" altLang="ko-KR" dirty="0" smtClean="0"/>
              <a:t>of Difficult contents: Proof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Although proving has always been acknowledged as a compulsory part of mathematical </a:t>
            </a:r>
            <a:r>
              <a:rPr lang="en-US" altLang="ko-KR" dirty="0" smtClean="0"/>
              <a:t>education, </a:t>
            </a:r>
            <a:r>
              <a:rPr lang="en-US" altLang="ko-KR" dirty="0"/>
              <a:t>the teaching of proof within school mathematics has not been as successful as </a:t>
            </a:r>
            <a:r>
              <a:rPr lang="en-US" altLang="ko-KR" dirty="0" smtClean="0"/>
              <a:t>expected. </a:t>
            </a:r>
          </a:p>
          <a:p>
            <a:r>
              <a:rPr lang="en-US" altLang="ko-KR" dirty="0" smtClean="0"/>
              <a:t>That </a:t>
            </a:r>
            <a:r>
              <a:rPr lang="en-US" altLang="ko-KR" dirty="0"/>
              <a:t>is owing to, not only the lack of knowledge of the concepts in geometry, but also the difficulty of systematically connecting propositions by logical rules within the axiomatic system. </a:t>
            </a:r>
          </a:p>
        </p:txBody>
      </p:sp>
    </p:spTree>
    <p:extLst>
      <p:ext uri="{BB962C8B-B14F-4D97-AF65-F5344CB8AC3E}">
        <p14:creationId xmlns:p14="http://schemas.microsoft.com/office/powerpoint/2010/main" val="343002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Curriculum Revision in</a:t>
            </a:r>
            <a:r>
              <a:rPr lang="ko-KR" altLang="en-US" dirty="0" smtClean="0"/>
              <a:t> </a:t>
            </a:r>
            <a:r>
              <a:rPr lang="en-US" altLang="ko-KR" dirty="0" smtClean="0"/>
              <a:t>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Since </a:t>
            </a:r>
            <a:r>
              <a:rPr lang="en-US" altLang="ko-KR" dirty="0" smtClean="0"/>
              <a:t>1945, Korean </a:t>
            </a:r>
            <a:r>
              <a:rPr lang="en-US" altLang="ko-KR" dirty="0"/>
              <a:t>mathematics curriculum has been revised 9 times </a:t>
            </a:r>
            <a:r>
              <a:rPr lang="en-US" altLang="ko-KR" dirty="0" smtClean="0"/>
              <a:t>with a period of 5-10 years. </a:t>
            </a:r>
          </a:p>
          <a:p>
            <a:r>
              <a:rPr lang="en-US" altLang="ko-KR" dirty="0" smtClean="0"/>
              <a:t>Currently, we revised in 2007 and 2011. And, we will revise in 2015 again. The period is just 4 years. </a:t>
            </a:r>
          </a:p>
          <a:p>
            <a:r>
              <a:rPr lang="en-US" altLang="ko-KR" dirty="0" smtClean="0"/>
              <a:t>Many math teachers worry that this period is too short to manage curriculum steadily. More serious is that we have to develop new textbooks in period of 4 years.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959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Proof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/>
              <a:t>The reason why students have difficulty with proving or are not able to achieve the expected goals in geometric education is because of formal logical </a:t>
            </a:r>
            <a:r>
              <a:rPr lang="en-US" altLang="ko-KR" dirty="0" smtClean="0"/>
              <a:t>proof.</a:t>
            </a:r>
          </a:p>
          <a:p>
            <a:r>
              <a:rPr lang="en-US" altLang="ko-KR" dirty="0"/>
              <a:t>L</a:t>
            </a:r>
            <a:r>
              <a:rPr lang="en-US" altLang="ko-KR" dirty="0" smtClean="0"/>
              <a:t>ogical </a:t>
            </a:r>
            <a:r>
              <a:rPr lang="en-US" altLang="ko-KR" dirty="0"/>
              <a:t>proving in geometry education involves describing geometric knowledge according to logical formats, but students are not thoroughly trained of logical formats.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6970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Proof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students’ arguments are considered to be </a:t>
            </a:r>
            <a:r>
              <a:rPr lang="en-US" altLang="ko-KR" dirty="0" smtClean="0"/>
              <a:t>justified </a:t>
            </a:r>
            <a:r>
              <a:rPr lang="en-US" altLang="ko-KR" dirty="0"/>
              <a:t>if they provide proper </a:t>
            </a:r>
            <a:r>
              <a:rPr lang="en-US" altLang="ko-KR" dirty="0" smtClean="0"/>
              <a:t>reasons </a:t>
            </a:r>
            <a:r>
              <a:rPr lang="en-US" altLang="ko-KR" dirty="0"/>
              <a:t>in the problem solving process regardless of the absence of logical formats. </a:t>
            </a:r>
            <a:endParaRPr lang="en-US" altLang="ko-KR" dirty="0" smtClean="0"/>
          </a:p>
          <a:p>
            <a:r>
              <a:rPr lang="en-US" altLang="ko-KR" dirty="0"/>
              <a:t>C</a:t>
            </a:r>
            <a:r>
              <a:rPr lang="en-US" altLang="ko-KR" dirty="0" smtClean="0"/>
              <a:t>ustomizing </a:t>
            </a:r>
            <a:r>
              <a:rPr lang="en-US" altLang="ko-KR" dirty="0"/>
              <a:t>logical proof to the process of objective </a:t>
            </a:r>
            <a:r>
              <a:rPr lang="en-US" altLang="ko-KR" dirty="0" smtClean="0"/>
              <a:t>justification </a:t>
            </a:r>
            <a:r>
              <a:rPr lang="en-US" altLang="ko-KR" dirty="0"/>
              <a:t>to match students’ levels provides students with the opportunity to actively utilize their reasoning abilities as well as to enjoy mathematics.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977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Delay one or two years of Proof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Now we teach proof from 8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grade. But, in the 2015 curriculum we will delay one or two years to avoid the students’ cognitive difficulty.</a:t>
            </a:r>
          </a:p>
          <a:p>
            <a:r>
              <a:rPr lang="en-US" altLang="ko-KR" dirty="0" smtClean="0"/>
              <a:t>In Korea, we teach Euclidean geometry before going to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1348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Technology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To understand mathematics well and  increase problem solving ability, students has to increase gradually the degree of abstractness and have a chance to explore problems or to find solution, based on concrete </a:t>
            </a:r>
            <a:r>
              <a:rPr lang="en-US" altLang="ko-KR" dirty="0" smtClean="0"/>
              <a:t>operation.</a:t>
            </a:r>
          </a:p>
          <a:p>
            <a:r>
              <a:rPr lang="en-US" altLang="ko-KR" dirty="0"/>
              <a:t>However, practically, technology use in mathematics classroom seems to be far less than expected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8646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Technology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Because a paper textbook is usually well organized in itself, teachers generally depends on the textbook’s order and contents.</a:t>
            </a:r>
          </a:p>
          <a:p>
            <a:r>
              <a:rPr lang="en-US" altLang="ko-KR" dirty="0" smtClean="0"/>
              <a:t>Because basically </a:t>
            </a:r>
            <a:r>
              <a:rPr lang="en-US" altLang="ko-KR" dirty="0"/>
              <a:t>a paper textbook is designed to teach well without </a:t>
            </a:r>
            <a:r>
              <a:rPr lang="en-US" altLang="ko-KR" dirty="0" smtClean="0"/>
              <a:t>computer, teachers </a:t>
            </a:r>
            <a:r>
              <a:rPr lang="en-US" altLang="ko-KR" dirty="0"/>
              <a:t>prefer the traditional “chalk and board” </a:t>
            </a:r>
            <a:r>
              <a:rPr lang="en-US" altLang="ko-KR" dirty="0" smtClean="0"/>
              <a:t>in </a:t>
            </a:r>
            <a:r>
              <a:rPr lang="en-US" altLang="ko-KR" dirty="0"/>
              <a:t>their classrooms.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783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Technology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Furthermore</a:t>
            </a:r>
            <a:r>
              <a:rPr lang="en-US" altLang="ko-KR" dirty="0" smtClean="0"/>
              <a:t>, </a:t>
            </a:r>
            <a:r>
              <a:rPr lang="en-US" altLang="ko-KR" dirty="0"/>
              <a:t>students see teacher’s explanation through screen and there is no chance to </a:t>
            </a:r>
            <a:r>
              <a:rPr lang="en-US" altLang="ko-KR" dirty="0" smtClean="0"/>
              <a:t>enjoy</a:t>
            </a:r>
            <a:r>
              <a:rPr lang="ko-KR" altLang="en-US" dirty="0" smtClean="0"/>
              <a:t> </a:t>
            </a:r>
            <a:r>
              <a:rPr lang="en-US" altLang="ko-KR" dirty="0" smtClean="0"/>
              <a:t>operation </a:t>
            </a:r>
            <a:r>
              <a:rPr lang="en-US" altLang="ko-KR" dirty="0"/>
              <a:t>because every classroom has only one PC, projector and screen.</a:t>
            </a:r>
          </a:p>
          <a:p>
            <a:r>
              <a:rPr lang="en-US" altLang="ko-KR" dirty="0"/>
              <a:t>“Teachers talk and show and students see and hear”: Long tradition to mislead mathematics education in Korea!!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735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Technology</a:t>
            </a:r>
            <a:endParaRPr lang="ko-KR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9075"/>
            <a:ext cx="43480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5308" y="1340768"/>
            <a:ext cx="47880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This is the </a:t>
            </a:r>
            <a:r>
              <a:rPr lang="en-US" altLang="ko-KR" sz="2800" dirty="0" smtClean="0">
                <a:solidFill>
                  <a:srgbClr val="FF0000"/>
                </a:solidFill>
              </a:rPr>
              <a:t>Trojan Mouse.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dirty="0" smtClean="0">
                <a:solidFill>
                  <a:srgbClr val="FF0000"/>
                </a:solidFill>
              </a:rPr>
              <a:t>This symbolizes “computer in classroom”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ko-KR" sz="2800" dirty="0" smtClean="0"/>
              <a:t>A strategy to reform math classrooms where teachers are too conservative to change their teaching styles.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8508" y="5088938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/>
              <a:t>We have succeeded </a:t>
            </a:r>
            <a:r>
              <a:rPr lang="en-US" altLang="ko-KR" sz="2800" u="sng" dirty="0"/>
              <a:t>infiltration of </a:t>
            </a:r>
            <a:r>
              <a:rPr lang="en-US" altLang="ko-KR" sz="2800" u="sng" dirty="0" smtClean="0"/>
              <a:t>the tool </a:t>
            </a:r>
            <a:r>
              <a:rPr lang="en-US" altLang="ko-KR" sz="2800" dirty="0" smtClean="0"/>
              <a:t>like </a:t>
            </a:r>
            <a:r>
              <a:rPr lang="en-US" altLang="ko-KR" sz="2800" dirty="0"/>
              <a:t>a </a:t>
            </a:r>
            <a:r>
              <a:rPr lang="en-US" altLang="ko-KR" sz="2800" i="1" u="sng" dirty="0"/>
              <a:t>Trojan </a:t>
            </a:r>
            <a:r>
              <a:rPr lang="en-US" altLang="ko-KR" sz="2800" i="1" u="sng" dirty="0" smtClean="0"/>
              <a:t>Horse</a:t>
            </a:r>
            <a:r>
              <a:rPr lang="en-US" altLang="ko-KR" sz="2800" dirty="0" smtClean="0"/>
              <a:t>. But</a:t>
            </a:r>
            <a:r>
              <a:rPr lang="en-US" altLang="ko-KR" sz="2800" dirty="0"/>
              <a:t>, nobody guarantees its successive </a:t>
            </a:r>
            <a:r>
              <a:rPr lang="en-US" altLang="ko-KR" sz="2800" dirty="0" smtClean="0"/>
              <a:t>mission because in the Mouse, there is no army, dislike </a:t>
            </a:r>
            <a:r>
              <a:rPr lang="en-US" altLang="ko-KR" sz="2800" dirty="0"/>
              <a:t>Trojan Horse</a:t>
            </a:r>
          </a:p>
        </p:txBody>
      </p:sp>
    </p:spTree>
    <p:extLst>
      <p:ext uri="{BB962C8B-B14F-4D97-AF65-F5344CB8AC3E}">
        <p14:creationId xmlns:p14="http://schemas.microsoft.com/office/powerpoint/2010/main" val="362562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Technology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/>
              <a:t>All students have to do something rather than seeing. </a:t>
            </a:r>
            <a:r>
              <a:rPr lang="en-US" altLang="ko-KR" dirty="0" smtClean="0"/>
              <a:t>We </a:t>
            </a:r>
            <a:r>
              <a:rPr lang="en-US" altLang="ko-KR" dirty="0"/>
              <a:t>need a dynamic textbook for all students to explore something on tablet PC rather than just seeing teacher’s explanation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Together with curriculum revision, we are preparing the era of the digital textbook. We have to prepare many things to do from authoring tool, budget and teacher preparation etc.</a:t>
            </a:r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4207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Reduction of complex calculation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We will reduce complex calculation or move to higher grades.</a:t>
            </a:r>
            <a:endParaRPr lang="ko-KR" altLang="en-US" dirty="0"/>
          </a:p>
          <a:p>
            <a:r>
              <a:rPr lang="en-US" altLang="ko-KR" dirty="0" smtClean="0"/>
              <a:t>We will move fractional multiplication to 6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grade from 5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grade and mixing calculation of fraction and decimal numbers to middle school from 6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grade</a:t>
            </a:r>
          </a:p>
          <a:p>
            <a:pPr marL="0" indent="0">
              <a:buNone/>
            </a:pPr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5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Providing various mathematical tracts to various students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Now we have only two kinds of tracks: science track and humanity track.</a:t>
            </a:r>
          </a:p>
          <a:p>
            <a:r>
              <a:rPr lang="en-US" altLang="ko-KR" dirty="0" smtClean="0"/>
              <a:t>We will provide more for fitting students for their future life: Art track,  commerce and business track and high level mathematical track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12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Curriculum revision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There were only </a:t>
            </a:r>
            <a:r>
              <a:rPr lang="en-US" altLang="ko-KR" dirty="0"/>
              <a:t>three </a:t>
            </a:r>
            <a:r>
              <a:rPr lang="en-US" altLang="ko-KR" dirty="0" smtClean="0"/>
              <a:t>time of major </a:t>
            </a:r>
            <a:r>
              <a:rPr lang="en-US" altLang="ko-KR" dirty="0"/>
              <a:t>revisions </a:t>
            </a:r>
            <a:r>
              <a:rPr lang="en-US" altLang="ko-KR" dirty="0" smtClean="0"/>
              <a:t>in </a:t>
            </a:r>
            <a:r>
              <a:rPr lang="en-US" altLang="ko-KR" dirty="0"/>
              <a:t>1973, </a:t>
            </a:r>
            <a:r>
              <a:rPr lang="en-US" altLang="ko-KR" dirty="0" smtClean="0"/>
              <a:t>1997 </a:t>
            </a:r>
            <a:r>
              <a:rPr lang="en-US" altLang="ko-KR" dirty="0"/>
              <a:t>and </a:t>
            </a:r>
            <a:r>
              <a:rPr lang="en-US" altLang="ko-KR" dirty="0" smtClean="0"/>
              <a:t>2011.</a:t>
            </a:r>
          </a:p>
          <a:p>
            <a:r>
              <a:rPr lang="en-US" altLang="ko-KR" dirty="0" smtClean="0"/>
              <a:t>The other revisions had a relatively small scale of change.</a:t>
            </a:r>
          </a:p>
          <a:p>
            <a:r>
              <a:rPr lang="en-US" altLang="ko-KR" dirty="0" smtClean="0"/>
              <a:t>According to the chair of revising committee (Park, 2014), the 2015 revision will be also small scale to reflect only the necessary key points.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2016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I have introduced curriculum revision being developed in this year.</a:t>
            </a:r>
          </a:p>
          <a:p>
            <a:r>
              <a:rPr lang="en-US" altLang="ko-KR" dirty="0" smtClean="0"/>
              <a:t>Challenge is to make mathematics more meaningful, more interesting, easier.</a:t>
            </a:r>
          </a:p>
          <a:p>
            <a:r>
              <a:rPr lang="en-US" altLang="ko-KR" dirty="0" smtClean="0"/>
              <a:t>It is to following rainbow!!</a:t>
            </a:r>
          </a:p>
          <a:p>
            <a:r>
              <a:rPr lang="en-US" altLang="ko-KR" dirty="0" smtClean="0"/>
              <a:t>But, it is urgent because very few students like mathematics.</a:t>
            </a:r>
          </a:p>
          <a:p>
            <a:r>
              <a:rPr lang="en-US" altLang="ko-KR" dirty="0" smtClean="0"/>
              <a:t>In 21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century mathematics is more important than the previous century.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68149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ko-KR" sz="5400" dirty="0" smtClean="0"/>
          </a:p>
          <a:p>
            <a:pPr marL="0" indent="0">
              <a:buNone/>
            </a:pPr>
            <a:r>
              <a:rPr lang="en-US" altLang="ko-KR" sz="5400" dirty="0"/>
              <a:t> </a:t>
            </a:r>
            <a:r>
              <a:rPr lang="en-US" altLang="ko-KR" sz="5400" dirty="0" smtClean="0"/>
              <a:t>   I have a dream….</a:t>
            </a:r>
            <a:endParaRPr lang="ko-KR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5200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6"/>
            <a:ext cx="10040663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1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Microworld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1628800"/>
            <a:ext cx="22677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Euclid explores something with compasses with his colleagues and students.</a:t>
            </a:r>
            <a:endParaRPr lang="ko-KR" altLang="en-US" sz="32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6048672" cy="47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57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In</a:t>
            </a:r>
            <a:r>
              <a:rPr lang="ko-KR" altLang="en-US" dirty="0" smtClean="0"/>
              <a:t> </a:t>
            </a:r>
            <a:r>
              <a:rPr lang="en-US" altLang="ko-KR" dirty="0" smtClean="0"/>
              <a:t>this micro-world of school, students and teachers have curiosity </a:t>
            </a:r>
            <a:r>
              <a:rPr lang="en-US" altLang="ko-KR" smtClean="0"/>
              <a:t>in learning and </a:t>
            </a:r>
            <a:r>
              <a:rPr lang="en-US" altLang="ko-KR" dirty="0" smtClean="0"/>
              <a:t>look happy in communicating each other.</a:t>
            </a:r>
          </a:p>
          <a:p>
            <a:r>
              <a:rPr lang="en-US" altLang="ko-KR" dirty="0" smtClean="0"/>
              <a:t>Of course, it is a just hope and there is no royal road to reach at the final goal but we still keep going on although it is very rough and tough.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1180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Curriculum Revision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Today, I want to introduce the key point of the newly developed curriculum, which is to reflect the rapid change of the current society.</a:t>
            </a:r>
          </a:p>
          <a:p>
            <a:r>
              <a:rPr lang="en-US" altLang="ko-KR" dirty="0" smtClean="0"/>
              <a:t>In Korea like other countries, curriculum is more important as a document to guide textbook development rather than the document itself. The</a:t>
            </a:r>
            <a:r>
              <a:rPr lang="ko-KR" altLang="en-US" dirty="0" smtClean="0"/>
              <a:t> </a:t>
            </a:r>
            <a:r>
              <a:rPr lang="en-US" altLang="ko-KR" dirty="0" smtClean="0"/>
              <a:t>curriculum is criteria for teachers to choose the textbooks in the level of schools.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022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What is a Key Point?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00B050"/>
                </a:solidFill>
              </a:rPr>
              <a:t>How to make an easier, a more interesting, a more meaningful mathematics for students?</a:t>
            </a:r>
          </a:p>
          <a:p>
            <a:r>
              <a:rPr lang="en-US" altLang="ko-KR" dirty="0" smtClean="0"/>
              <a:t>This point is based on the </a:t>
            </a:r>
            <a:r>
              <a:rPr lang="en-US" altLang="ko-KR" dirty="0" smtClean="0">
                <a:solidFill>
                  <a:srgbClr val="00B050"/>
                </a:solidFill>
              </a:rPr>
              <a:t>assumption</a:t>
            </a:r>
            <a:r>
              <a:rPr lang="en-US" altLang="ko-KR" dirty="0" smtClean="0"/>
              <a:t> that mathematics is necessary for promoting national and individual development and mathematics is important for all students.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213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 key point?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 smtClean="0"/>
              <a:t>In summary, “mathematics is necessary and important for all students for promoting national and individual development.” Therefore we have to make an </a:t>
            </a:r>
            <a:r>
              <a:rPr lang="en-US" altLang="ko-KR" dirty="0"/>
              <a:t>easier, a more interesting, a more meaningful </a:t>
            </a:r>
            <a:r>
              <a:rPr lang="en-US" altLang="ko-KR" dirty="0" smtClean="0"/>
              <a:t>mathematics.</a:t>
            </a:r>
          </a:p>
          <a:p>
            <a:r>
              <a:rPr lang="en-US" altLang="ko-KR" dirty="0" smtClean="0"/>
              <a:t>We can agree to this sentence “roughly”.</a:t>
            </a:r>
          </a:p>
          <a:p>
            <a:r>
              <a:rPr lang="en-US" altLang="ko-KR" dirty="0" smtClean="0"/>
              <a:t>However, how to make it through curricula?</a:t>
            </a:r>
          </a:p>
        </p:txBody>
      </p:sp>
    </p:spTree>
    <p:extLst>
      <p:ext uri="{BB962C8B-B14F-4D97-AF65-F5344CB8AC3E}">
        <p14:creationId xmlns:p14="http://schemas.microsoft.com/office/powerpoint/2010/main" val="416944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What is a key point?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Korean educators are considering this point seriously although we know that </a:t>
            </a:r>
            <a:r>
              <a:rPr lang="en-US" altLang="ko-KR" dirty="0" smtClean="0">
                <a:solidFill>
                  <a:srgbClr val="00B050"/>
                </a:solidFill>
              </a:rPr>
              <a:t>the curricular goal is to follow rainbow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However, this consideration has a long history in Korea (like in other countries) because we have been able to reach at the goal at a breath.</a:t>
            </a:r>
          </a:p>
          <a:p>
            <a:r>
              <a:rPr lang="en-US" altLang="ko-KR" dirty="0" smtClean="0"/>
              <a:t>Therefore, in order to know the issues of the current curriculum reform, we need to know the history of consideration.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78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Major Revision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There were only three time of major revisions in 1973, 1997 and </a:t>
            </a:r>
            <a:r>
              <a:rPr lang="en-US" altLang="ko-KR" dirty="0" smtClean="0"/>
              <a:t>2011.</a:t>
            </a:r>
          </a:p>
          <a:p>
            <a:r>
              <a:rPr lang="en-US" altLang="ko-KR" dirty="0" smtClean="0"/>
              <a:t>The </a:t>
            </a:r>
            <a:r>
              <a:rPr lang="en-US" altLang="ko-KR" dirty="0"/>
              <a:t>3rd </a:t>
            </a:r>
            <a:r>
              <a:rPr lang="en-US" altLang="ko-KR" dirty="0" smtClean="0"/>
              <a:t>curriculum of 1973 emphasized theoretical </a:t>
            </a:r>
            <a:r>
              <a:rPr lang="en-US" altLang="ko-KR" dirty="0"/>
              <a:t>mathematics and strongly adopted the philosophy of "new math" which was designed for reflecting </a:t>
            </a:r>
            <a:r>
              <a:rPr lang="en-US" altLang="ko-KR" dirty="0">
                <a:solidFill>
                  <a:srgbClr val="00B050"/>
                </a:solidFill>
              </a:rPr>
              <a:t>the pure mathematics that rapidly developed in the 20th </a:t>
            </a:r>
            <a:r>
              <a:rPr lang="en-US" altLang="ko-KR" dirty="0" smtClean="0">
                <a:solidFill>
                  <a:srgbClr val="00B050"/>
                </a:solidFill>
              </a:rPr>
              <a:t>century </a:t>
            </a:r>
            <a:r>
              <a:rPr lang="en-US" altLang="ko-KR" dirty="0" smtClean="0"/>
              <a:t>at the school level. 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345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Major revision in Korea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 smtClean="0"/>
              <a:t>Since the 4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curriculum of 1980</a:t>
            </a:r>
            <a:r>
              <a:rPr lang="en-US" altLang="ko-KR" dirty="0"/>
              <a:t>, the basic position of mathematics education </a:t>
            </a:r>
            <a:r>
              <a:rPr lang="en-US" altLang="ko-KR" dirty="0" smtClean="0"/>
              <a:t>had slowly been changed toward focusing </a:t>
            </a:r>
            <a:r>
              <a:rPr lang="en-US" altLang="ko-KR" dirty="0"/>
              <a:t>on </a:t>
            </a:r>
            <a:r>
              <a:rPr lang="en-US" altLang="ko-KR" dirty="0" smtClean="0">
                <a:solidFill>
                  <a:srgbClr val="00B050"/>
                </a:solidFill>
              </a:rPr>
              <a:t>practical </a:t>
            </a:r>
            <a:r>
              <a:rPr lang="en-US" altLang="ko-KR" dirty="0">
                <a:solidFill>
                  <a:srgbClr val="00B050"/>
                </a:solidFill>
              </a:rPr>
              <a:t>aspects such as problem solving, application and the use of </a:t>
            </a:r>
            <a:r>
              <a:rPr lang="en-US" altLang="ko-KR" dirty="0" smtClean="0">
                <a:solidFill>
                  <a:srgbClr val="00B050"/>
                </a:solidFill>
              </a:rPr>
              <a:t>calculators.</a:t>
            </a:r>
            <a:endParaRPr lang="en-US" altLang="ko-KR" dirty="0">
              <a:solidFill>
                <a:srgbClr val="00B050"/>
              </a:solidFill>
            </a:endParaRPr>
          </a:p>
          <a:p>
            <a:r>
              <a:rPr lang="en-US" altLang="ko-KR" dirty="0" smtClean="0"/>
              <a:t>Based on this slow change, the </a:t>
            </a:r>
            <a:r>
              <a:rPr lang="en-US" altLang="ko-KR" dirty="0"/>
              <a:t>7th curriculum </a:t>
            </a:r>
            <a:r>
              <a:rPr lang="en-US" altLang="ko-KR" dirty="0" smtClean="0"/>
              <a:t>of 1997 made a big change to focus </a:t>
            </a:r>
            <a:r>
              <a:rPr lang="en-US" altLang="ko-KR" dirty="0"/>
              <a:t>on practical mathematics, </a:t>
            </a:r>
            <a:r>
              <a:rPr lang="en-US" altLang="ko-KR" dirty="0" smtClean="0"/>
              <a:t>which sharply contrasted </a:t>
            </a:r>
            <a:r>
              <a:rPr lang="en-US" altLang="ko-KR" dirty="0"/>
              <a:t>with the 3rd </a:t>
            </a:r>
            <a:r>
              <a:rPr lang="en-US" altLang="ko-KR" dirty="0" smtClean="0"/>
              <a:t>curriculum.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34161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1706</Words>
  <Application>Microsoft Office PowerPoint</Application>
  <PresentationFormat>화면 슬라이드 쇼(4:3)</PresentationFormat>
  <Paragraphs>119</Paragraphs>
  <Slides>34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Current Issues for Mathematics Curriculum Reform in Korea</vt:lpstr>
      <vt:lpstr>Curriculum Revision in Korea</vt:lpstr>
      <vt:lpstr>Curriculum revision in Korea</vt:lpstr>
      <vt:lpstr>Curriculum Revision in Korea</vt:lpstr>
      <vt:lpstr>What is a Key Point?</vt:lpstr>
      <vt:lpstr>What is a key point?</vt:lpstr>
      <vt:lpstr>What is a key point?</vt:lpstr>
      <vt:lpstr>Major Revision in Korea</vt:lpstr>
      <vt:lpstr>Major revision in Korea</vt:lpstr>
      <vt:lpstr>The 7th curriculum</vt:lpstr>
      <vt:lpstr>7th Curriculum</vt:lpstr>
      <vt:lpstr>Inconvenient Truth</vt:lpstr>
      <vt:lpstr>Math Culture</vt:lpstr>
      <vt:lpstr>Changing culture</vt:lpstr>
      <vt:lpstr>Key competencies</vt:lpstr>
      <vt:lpstr>Curriculum of 2011</vt:lpstr>
      <vt:lpstr>2012 Policy for mathematics education</vt:lpstr>
      <vt:lpstr>Key Point of 2015 curriculum</vt:lpstr>
      <vt:lpstr>Weakening of Difficult contents: Proof</vt:lpstr>
      <vt:lpstr>Proof</vt:lpstr>
      <vt:lpstr>Proof</vt:lpstr>
      <vt:lpstr>Delay one or two years of Proof</vt:lpstr>
      <vt:lpstr>Technology</vt:lpstr>
      <vt:lpstr>Technology</vt:lpstr>
      <vt:lpstr>Technology</vt:lpstr>
      <vt:lpstr>Technology</vt:lpstr>
      <vt:lpstr>Technology</vt:lpstr>
      <vt:lpstr>Reduction of complex calculation</vt:lpstr>
      <vt:lpstr>Providing various mathematical tracts to various students</vt:lpstr>
      <vt:lpstr>Conclusion</vt:lpstr>
      <vt:lpstr>PowerPoint 프레젠테이션</vt:lpstr>
      <vt:lpstr>PowerPoint 프레젠테이션</vt:lpstr>
      <vt:lpstr>Microworld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Issues of Mathematics Curriculum in Korea</dc:title>
  <dc:creator>knue</dc:creator>
  <cp:lastModifiedBy>knue</cp:lastModifiedBy>
  <cp:revision>90</cp:revision>
  <dcterms:created xsi:type="dcterms:W3CDTF">2015-02-07T02:31:21Z</dcterms:created>
  <dcterms:modified xsi:type="dcterms:W3CDTF">2015-02-11T04:03:52Z</dcterms:modified>
</cp:coreProperties>
</file>